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17" r:id="rId2"/>
    <p:sldId id="326" r:id="rId3"/>
    <p:sldId id="329" r:id="rId4"/>
    <p:sldId id="328" r:id="rId5"/>
    <p:sldId id="338" r:id="rId6"/>
    <p:sldId id="330" r:id="rId7"/>
    <p:sldId id="331" r:id="rId8"/>
    <p:sldId id="332" r:id="rId9"/>
    <p:sldId id="333" r:id="rId10"/>
    <p:sldId id="334" r:id="rId11"/>
    <p:sldId id="335" r:id="rId12"/>
    <p:sldId id="33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904" y="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5/5/16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6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5/5/16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8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9.emf"/><Relationship Id="rId7" Type="http://schemas.openxmlformats.org/officeDocument/2006/relationships/oleObject" Target="../embeddings/Microsoft_Equation3.bin"/><Relationship Id="rId8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nPDF</a:t>
            </a:r>
            <a:r>
              <a:rPr lang="en-US" b="1" dirty="0" smtClean="0">
                <a:solidFill>
                  <a:srgbClr val="000090"/>
                </a:solidFill>
              </a:rPr>
              <a:t> @ EIC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>
                <a:solidFill>
                  <a:srgbClr val="000090"/>
                </a:solidFill>
              </a:rPr>
              <a:t/>
            </a:r>
            <a:br>
              <a:rPr lang="en-US" b="1" dirty="0">
                <a:solidFill>
                  <a:srgbClr val="000090"/>
                </a:solidFill>
              </a:rPr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</a:t>
            </a:r>
            <a:r>
              <a:rPr lang="en-US" sz="1800" dirty="0" smtClean="0"/>
              <a:t>May</a:t>
            </a:r>
            <a:r>
              <a:rPr lang="en-US" sz="1800" dirty="0" smtClean="0"/>
              <a:t> 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2016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 descr="plot_FLFit_20GeV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86360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 descr="plot_FLFit_20GeV_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750788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78420" y="227568"/>
            <a:ext cx="18451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smtClean="0">
                <a:solidFill>
                  <a:srgbClr val="0000FF"/>
                </a:solidFill>
              </a:rPr>
              <a:t>L</a:t>
            </a:r>
            <a:r>
              <a:rPr lang="en-US" sz="3200" dirty="0" smtClean="0">
                <a:solidFill>
                  <a:srgbClr val="0000FF"/>
                </a:solidFill>
              </a:rPr>
              <a:t> in </a:t>
            </a:r>
            <a:r>
              <a:rPr lang="en-US" sz="3200" dirty="0" err="1" smtClean="0">
                <a:solidFill>
                  <a:srgbClr val="0000FF"/>
                </a:solidFill>
              </a:rPr>
              <a:t>e+Au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6" t="5958" r="7434" b="7359"/>
          <a:stretch/>
        </p:blipFill>
        <p:spPr>
          <a:xfrm>
            <a:off x="25400" y="897542"/>
            <a:ext cx="4859988" cy="474125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867011" y="856734"/>
            <a:ext cx="4264289" cy="4782066"/>
            <a:chOff x="4867011" y="856734"/>
            <a:chExt cx="4264289" cy="4782066"/>
          </a:xfrm>
        </p:grpSpPr>
        <p:pic>
          <p:nvPicPr>
            <p:cNvPr id="7" name="Picture 6" descr="Screen Shot 2016-05-05 at 10.22.49 A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11"/>
            <a:stretch/>
          </p:blipFill>
          <p:spPr>
            <a:xfrm>
              <a:off x="4867011" y="1041400"/>
              <a:ext cx="4264289" cy="4597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261100" y="856734"/>
              <a:ext cx="21924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In the </a:t>
              </a:r>
              <a:r>
                <a:rPr lang="en-US" sz="2000" b="1" dirty="0"/>
                <a:t>W</a:t>
              </a:r>
              <a:r>
                <a:rPr lang="en-US" sz="2000" b="1" dirty="0" smtClean="0"/>
                <a:t>hite </a:t>
              </a:r>
              <a:r>
                <a:rPr lang="en-US" sz="2000" b="1" dirty="0"/>
                <a:t>P</a:t>
              </a:r>
              <a:r>
                <a:rPr lang="en-US" sz="2000" b="1" dirty="0" smtClean="0"/>
                <a:t>aper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1216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19856" y="-38100"/>
            <a:ext cx="37828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Radiative corrections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" y="636309"/>
            <a:ext cx="5074330" cy="571868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914900" y="2349500"/>
            <a:ext cx="3619500" cy="4006850"/>
            <a:chOff x="4914900" y="2349500"/>
            <a:chExt cx="3619500" cy="4006850"/>
          </a:xfrm>
        </p:grpSpPr>
        <p:pic>
          <p:nvPicPr>
            <p:cNvPr id="7" name="Picture 6" descr="Screen Shot 2015-12-14 at 4.38.18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10" t="5068" r="4143" b="4729"/>
            <a:stretch/>
          </p:blipFill>
          <p:spPr>
            <a:xfrm>
              <a:off x="4914900" y="2639402"/>
              <a:ext cx="3619500" cy="371694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448300" y="2349500"/>
              <a:ext cx="2761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From the INT report (2010)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34945" y="5334000"/>
              <a:ext cx="2647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Lines mark different x ranges</a:t>
              </a:r>
              <a:endParaRPr lang="en-US" sz="16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14900" y="1730970"/>
            <a:ext cx="400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We reproduce the same trend expected in the INT “bible” </a:t>
            </a:r>
            <a:endParaRPr lang="en-US" b="1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816333"/>
              </p:ext>
            </p:extLst>
          </p:nvPr>
        </p:nvGraphicFramePr>
        <p:xfrm>
          <a:off x="5603875" y="695325"/>
          <a:ext cx="25368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5" imgW="1244600" imgH="495300" progId="Equation.3">
                  <p:embed/>
                </p:oleObj>
              </mc:Choice>
              <mc:Fallback>
                <p:oleObj name="Equation" r:id="rId5" imgW="12446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03875" y="695325"/>
                        <a:ext cx="2536825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7363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676851"/>
            <a:ext cx="6036867" cy="1754327"/>
          </a:xfrm>
          <a:prstGeom prst="rect">
            <a:avLst/>
          </a:prstGeom>
          <a:solidFill>
            <a:schemeClr val="tx2">
              <a:lumMod val="40000"/>
              <a:lumOff val="60000"/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// lets find the </a:t>
            </a:r>
            <a:r>
              <a:rPr lang="en-US" i="1" dirty="0" err="1"/>
              <a:t>radiative</a:t>
            </a:r>
            <a:r>
              <a:rPr lang="en-US" i="1" dirty="0"/>
              <a:t> photon</a:t>
            </a:r>
            <a:br>
              <a:rPr lang="en-US" i="1" dirty="0"/>
            </a:br>
            <a:r>
              <a:rPr lang="en-US" i="1" dirty="0"/>
              <a:t>      if ( </a:t>
            </a:r>
            <a:r>
              <a:rPr lang="en-US" i="1" dirty="0" err="1"/>
              <a:t>id_track</a:t>
            </a:r>
            <a:r>
              <a:rPr lang="en-US" i="1" dirty="0"/>
              <a:t> == 22 &amp;&amp; </a:t>
            </a:r>
            <a:r>
              <a:rPr lang="en-US" i="1" dirty="0" err="1"/>
              <a:t>status_track</a:t>
            </a:r>
            <a:r>
              <a:rPr lang="en-US" i="1" dirty="0"/>
              <a:t> == 1 ) { // stable photon</a:t>
            </a:r>
            <a:br>
              <a:rPr lang="en-US" i="1" dirty="0"/>
            </a:br>
            <a:r>
              <a:rPr lang="en-US" i="1" dirty="0"/>
              <a:t>            </a:t>
            </a:r>
            <a:r>
              <a:rPr lang="en-US" i="1" dirty="0" err="1"/>
              <a:t>count_stable_photons</a:t>
            </a:r>
            <a:r>
              <a:rPr lang="en-US" i="1" dirty="0"/>
              <a:t>++; </a:t>
            </a:r>
            <a:br>
              <a:rPr lang="en-US" i="1" dirty="0"/>
            </a:br>
            <a:r>
              <a:rPr lang="en-US" i="1" dirty="0"/>
              <a:t>        if ( </a:t>
            </a:r>
            <a:r>
              <a:rPr lang="en-US" i="1" dirty="0" err="1"/>
              <a:t>parent_id</a:t>
            </a:r>
            <a:r>
              <a:rPr lang="en-US" i="1" dirty="0"/>
              <a:t> == 11 ) { // photon from an electron </a:t>
            </a:r>
            <a:br>
              <a:rPr lang="en-US" i="1" dirty="0"/>
            </a:br>
            <a:r>
              <a:rPr lang="en-US" i="1" dirty="0"/>
              <a:t>          </a:t>
            </a:r>
            <a:r>
              <a:rPr lang="en-US" i="1" dirty="0" err="1"/>
              <a:t>count_stable_photons_fromElectron</a:t>
            </a:r>
            <a:r>
              <a:rPr lang="en-US" i="1" dirty="0"/>
              <a:t>++</a:t>
            </a:r>
            <a:r>
              <a:rPr lang="en-US" i="1" dirty="0" smtClean="0"/>
              <a:t>;</a:t>
            </a:r>
          </a:p>
          <a:p>
            <a:r>
              <a:rPr lang="en-US" i="1" dirty="0" smtClean="0"/>
              <a:t>          ...</a:t>
            </a:r>
          </a:p>
        </p:txBody>
      </p:sp>
      <p:pic>
        <p:nvPicPr>
          <p:cNvPr id="6" name="Picture 5" descr="plot_radPhoton_energ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7" y="2546350"/>
            <a:ext cx="3554120" cy="3409950"/>
          </a:xfrm>
          <a:prstGeom prst="rect">
            <a:avLst/>
          </a:prstGeom>
        </p:spPr>
      </p:pic>
      <p:pic>
        <p:nvPicPr>
          <p:cNvPr id="7" name="Picture 6" descr="plot_radPhoton_energy_zoo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034" y="2546350"/>
            <a:ext cx="3554120" cy="3409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9899" y="5949950"/>
            <a:ext cx="634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are dealing with low energy </a:t>
            </a:r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hotons (most of them &lt; 1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9856" y="-38100"/>
            <a:ext cx="32097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Radiated Photons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929589" y="1485900"/>
            <a:ext cx="522011" cy="266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64300" y="1206649"/>
            <a:ext cx="264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49.7% events radiate a photon</a:t>
            </a:r>
          </a:p>
        </p:txBody>
      </p:sp>
    </p:spTree>
    <p:extLst>
      <p:ext uri="{BB962C8B-B14F-4D97-AF65-F5344CB8AC3E}">
        <p14:creationId xmlns:p14="http://schemas.microsoft.com/office/powerpoint/2010/main" val="133348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plot_radPhoton_the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3" y="1200149"/>
            <a:ext cx="3896752" cy="3738683"/>
          </a:xfrm>
          <a:prstGeom prst="rect">
            <a:avLst/>
          </a:prstGeom>
        </p:spPr>
      </p:pic>
      <p:pic>
        <p:nvPicPr>
          <p:cNvPr id="8" name="Picture 7" descr="plot_radPhoton_phi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200150"/>
            <a:ext cx="3896752" cy="37386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7592" y="4900732"/>
            <a:ext cx="867700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Radiated photons are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uniformly distributed in the azimuthal  angle (with strange spikes) 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 go to "rear" angles (theta &gt; 3 </a:t>
            </a:r>
            <a:r>
              <a:rPr lang="en-US" sz="2400" dirty="0" err="1" smtClean="0"/>
              <a:t>deg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719856" y="-38100"/>
            <a:ext cx="32097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Radiated Photons</a:t>
            </a:r>
            <a:endParaRPr lang="en-US" sz="3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12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715665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4443"/>
              </p:ext>
            </p:extLst>
          </p:nvPr>
        </p:nvGraphicFramePr>
        <p:xfrm>
          <a:off x="250825" y="792949"/>
          <a:ext cx="4378325" cy="1043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Equation" r:id="rId5" imgW="2247900" imgH="482600" progId="Equation.3">
                  <p:embed/>
                </p:oleObj>
              </mc:Choice>
              <mc:Fallback>
                <p:oleObj name="Equation" r:id="rId5" imgW="22479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0825" y="792949"/>
                        <a:ext cx="4378325" cy="1043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36506" y="101600"/>
            <a:ext cx="56040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Extract the F</a:t>
            </a:r>
            <a:r>
              <a:rPr lang="en-US" sz="3200" b="1" baseline="-25000" dirty="0" smtClean="0">
                <a:solidFill>
                  <a:srgbClr val="000090"/>
                </a:solidFill>
              </a:rPr>
              <a:t>L</a:t>
            </a:r>
            <a:r>
              <a:rPr lang="en-US" sz="3200" b="1" dirty="0" smtClean="0">
                <a:solidFill>
                  <a:srgbClr val="000090"/>
                </a:solidFill>
              </a:rPr>
              <a:t> structure function</a:t>
            </a:r>
            <a:endParaRPr lang="en-US" sz="3200" b="1" dirty="0">
              <a:solidFill>
                <a:srgbClr val="00009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555477"/>
              </p:ext>
            </p:extLst>
          </p:nvPr>
        </p:nvGraphicFramePr>
        <p:xfrm>
          <a:off x="6931243" y="791803"/>
          <a:ext cx="1879600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7" imgW="965200" imgH="482600" progId="Equation.3">
                  <p:embed/>
                </p:oleObj>
              </mc:Choice>
              <mc:Fallback>
                <p:oleObj name="Equation" r:id="rId7" imgW="965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31243" y="791803"/>
                        <a:ext cx="1879600" cy="104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" y="1828800"/>
            <a:ext cx="86838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F</a:t>
            </a:r>
            <a:r>
              <a:rPr lang="en-US" sz="2000" baseline="-25000" dirty="0" smtClean="0"/>
              <a:t>L</a:t>
            </a:r>
            <a:r>
              <a:rPr lang="en-US" sz="2000" dirty="0" smtClean="0"/>
              <a:t> can be extracted from the reduced </a:t>
            </a:r>
            <a:r>
              <a:rPr lang="en-US" sz="2000" dirty="0" err="1" smtClean="0"/>
              <a:t>xsec</a:t>
            </a:r>
            <a:r>
              <a:rPr lang="en-US" sz="2000" dirty="0" smtClean="0"/>
              <a:t> using the </a:t>
            </a:r>
            <a:r>
              <a:rPr lang="en-US" sz="2000" dirty="0" err="1" smtClean="0"/>
              <a:t>Rosenbluth</a:t>
            </a:r>
            <a:r>
              <a:rPr lang="en-US" sz="2000" dirty="0" smtClean="0"/>
              <a:t> technique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Requires lever arm in Y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/>
              </a:rPr>
              <a:t></a:t>
            </a:r>
            <a:r>
              <a:rPr lang="en-US" sz="2000" dirty="0" smtClean="0"/>
              <a:t> (different energies in each x,Q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bin)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We must do this for both the “standard” and the </a:t>
            </a:r>
            <a:r>
              <a:rPr lang="en-US" sz="2000" dirty="0" smtClean="0">
                <a:solidFill>
                  <a:srgbClr val="0000FF"/>
                </a:solidFill>
              </a:rPr>
              <a:t>Charmed</a:t>
            </a:r>
            <a:r>
              <a:rPr lang="en-US" sz="2000" dirty="0" smtClean="0"/>
              <a:t> case </a:t>
            </a:r>
            <a:r>
              <a:rPr lang="en-US" sz="2000" dirty="0" smtClean="0">
                <a:solidFill>
                  <a:srgbClr val="0000FF"/>
                </a:solidFill>
              </a:rPr>
              <a:t>(latter is still a missing brick in the analysis) </a:t>
            </a:r>
            <a:endParaRPr lang="en-US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In calculating the reduced </a:t>
            </a:r>
            <a:r>
              <a:rPr lang="en-US" sz="2000" dirty="0" err="1" smtClean="0"/>
              <a:t>xsec</a:t>
            </a:r>
            <a:r>
              <a:rPr lang="en-US" sz="2000" dirty="0" smtClean="0"/>
              <a:t>, the </a:t>
            </a:r>
            <a:r>
              <a:rPr lang="en-US" sz="2000" dirty="0" smtClean="0">
                <a:solidFill>
                  <a:srgbClr val="0000FF"/>
                </a:solidFill>
              </a:rPr>
              <a:t>statistical and systematic uncertainties must be summed in quadrature </a:t>
            </a:r>
            <a:r>
              <a:rPr lang="en-US" sz="2000" dirty="0" smtClean="0">
                <a:sym typeface="Wingdings"/>
              </a:rPr>
              <a:t> now fixed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Matt’s code for FL extraction not available (the available plot macro has just hard coded values of points on a </a:t>
            </a:r>
            <a:r>
              <a:rPr lang="en-US" sz="2000" dirty="0" err="1" smtClean="0">
                <a:sym typeface="Wingdings"/>
              </a:rPr>
              <a:t>TGraphError</a:t>
            </a:r>
            <a:r>
              <a:rPr lang="en-US" sz="2000" dirty="0" smtClean="0">
                <a:sym typeface="Wingdings"/>
              </a:rPr>
              <a:t>), decided to code my own.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" y="4598769"/>
            <a:ext cx="3276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Method:</a:t>
            </a:r>
          </a:p>
          <a:p>
            <a:r>
              <a:rPr lang="en-US" dirty="0" smtClean="0"/>
              <a:t>fit the slops of Y</a:t>
            </a:r>
            <a:r>
              <a:rPr lang="en-US" baseline="30000" dirty="0" smtClean="0"/>
              <a:t>+</a:t>
            </a:r>
            <a:r>
              <a:rPr lang="en-US" dirty="0" smtClean="0"/>
              <a:t> for different √s at fixed x, Q</a:t>
            </a:r>
            <a:r>
              <a:rPr lang="en-US" baseline="30000" dirty="0" smtClean="0"/>
              <a:t>2</a:t>
            </a:r>
          </a:p>
          <a:p>
            <a:endParaRPr lang="en-US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66449" y="4602023"/>
            <a:ext cx="442035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Simulation: </a:t>
            </a:r>
          </a:p>
          <a:p>
            <a:r>
              <a:rPr lang="en-US" dirty="0" err="1"/>
              <a:t>e+Au</a:t>
            </a:r>
            <a:r>
              <a:rPr lang="en-US" dirty="0"/>
              <a:t>  sample simulated by </a:t>
            </a:r>
            <a:r>
              <a:rPr lang="en-US" dirty="0" err="1"/>
              <a:t>Elke</a:t>
            </a:r>
            <a:r>
              <a:rPr lang="en-US" dirty="0"/>
              <a:t> using PYTHIA</a:t>
            </a:r>
          </a:p>
          <a:p>
            <a:r>
              <a:rPr lang="en-US" dirty="0"/>
              <a:t>5(20) </a:t>
            </a:r>
            <a:r>
              <a:rPr lang="en-US"/>
              <a:t>x </a:t>
            </a:r>
            <a:r>
              <a:rPr lang="en-US" smtClean="0"/>
              <a:t>50   </a:t>
            </a:r>
            <a:r>
              <a:rPr lang="en-US" dirty="0"/>
              <a:t>–&gt; L = 2 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/A</a:t>
            </a:r>
            <a:endParaRPr lang="en-US" dirty="0"/>
          </a:p>
          <a:p>
            <a:r>
              <a:rPr lang="en-US" dirty="0"/>
              <a:t>5(20) x </a:t>
            </a:r>
            <a:r>
              <a:rPr lang="en-US" dirty="0" smtClean="0"/>
              <a:t>75   </a:t>
            </a:r>
            <a:r>
              <a:rPr lang="en-US" dirty="0"/>
              <a:t>–&gt; L = </a:t>
            </a:r>
            <a:r>
              <a:rPr lang="en-US" dirty="0" smtClean="0"/>
              <a:t>4 </a:t>
            </a:r>
            <a:r>
              <a:rPr lang="en-US" dirty="0"/>
              <a:t>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/>
              <a:t>/A</a:t>
            </a:r>
          </a:p>
          <a:p>
            <a:r>
              <a:rPr lang="en-US" dirty="0"/>
              <a:t>5(20) x </a:t>
            </a:r>
            <a:r>
              <a:rPr lang="en-US" dirty="0" smtClean="0"/>
              <a:t>100 </a:t>
            </a:r>
            <a:r>
              <a:rPr lang="en-US" dirty="0"/>
              <a:t>–&gt; L = </a:t>
            </a:r>
            <a:r>
              <a:rPr lang="en-US" dirty="0" smtClean="0"/>
              <a:t>4 </a:t>
            </a:r>
            <a:r>
              <a:rPr lang="en-US" dirty="0"/>
              <a:t>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/>
              <a:t>/A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957" y="6063734"/>
            <a:ext cx="907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simulated event sample </a:t>
            </a:r>
            <a:r>
              <a:rPr lang="en-US" b="1" dirty="0" smtClean="0">
                <a:solidFill>
                  <a:srgbClr val="FF0000"/>
                </a:solidFill>
              </a:rPr>
              <a:t>L = 10 </a:t>
            </a:r>
            <a:r>
              <a:rPr lang="en-US" b="1" dirty="0">
                <a:solidFill>
                  <a:srgbClr val="FF0000"/>
                </a:solidFill>
              </a:rPr>
              <a:t>fb</a:t>
            </a:r>
            <a:r>
              <a:rPr lang="en-US" b="1" baseline="30000" dirty="0">
                <a:solidFill>
                  <a:srgbClr val="FF0000"/>
                </a:solidFill>
              </a:rPr>
              <a:t>-1</a:t>
            </a:r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smtClean="0">
                <a:solidFill>
                  <a:srgbClr val="FF0000"/>
                </a:solidFill>
              </a:rPr>
              <a:t>A –&gt; ~6 months running </a:t>
            </a:r>
            <a:r>
              <a:rPr lang="en-US" dirty="0" smtClean="0"/>
              <a:t>at 50% operational efficiency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59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plot_FLFit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825500"/>
            <a:ext cx="7200900" cy="539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07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7" name="Picture 6" descr="plot_FLFit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85725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5966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5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7" name="Picture 6" descr="plot_FLFit_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85725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 May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84520" y="227568"/>
            <a:ext cx="6148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electron on 50, 75, 100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 Gold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958850"/>
            <a:ext cx="72009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7201</TotalTime>
  <Words>525</Words>
  <Application>Microsoft Macintosh PowerPoint</Application>
  <PresentationFormat>On-screen Show (4:3)</PresentationFormat>
  <Paragraphs>70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Equation</vt:lpstr>
      <vt:lpstr>Microsoft Equation</vt:lpstr>
      <vt:lpstr>nPDF @ EIC  S. Fazio EIC Task Force meeting BNL – May 5th,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326</cp:revision>
  <cp:lastPrinted>2010-12-09T17:37:28Z</cp:lastPrinted>
  <dcterms:created xsi:type="dcterms:W3CDTF">2013-05-15T19:20:15Z</dcterms:created>
  <dcterms:modified xsi:type="dcterms:W3CDTF">2016-05-06T17:29:22Z</dcterms:modified>
  <cp:category/>
</cp:coreProperties>
</file>